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6" r:id="rId5"/>
    <p:sldId id="265" r:id="rId6"/>
    <p:sldId id="266" r:id="rId7"/>
    <p:sldId id="267" r:id="rId8"/>
    <p:sldId id="268" r:id="rId9"/>
    <p:sldId id="269" r:id="rId10"/>
    <p:sldId id="271" r:id="rId11"/>
    <p:sldId id="272" r:id="rId12"/>
    <p:sldId id="273" r:id="rId13"/>
    <p:sldId id="274" r:id="rId14"/>
    <p:sldId id="275" r:id="rId15"/>
    <p:sldId id="270" r:id="rId16"/>
    <p:sldId id="258" r:id="rId17"/>
    <p:sldId id="257" r:id="rId18"/>
    <p:sldId id="261" r:id="rId19"/>
    <p:sldId id="259" r:id="rId20"/>
  </p:sldIdLst>
  <p:sldSz cx="12192000" cy="6858000"/>
  <p:notesSz cx="6797675" cy="9928225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AAE6"/>
    <a:srgbClr val="5A6EB4"/>
    <a:srgbClr val="A00078"/>
    <a:srgbClr val="4CB5A7"/>
    <a:srgbClr val="009682"/>
    <a:srgbClr val="59D57F"/>
    <a:srgbClr val="2418B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1212" autoAdjust="0"/>
  </p:normalViewPr>
  <p:slideViewPr>
    <p:cSldViewPr>
      <p:cViewPr varScale="1">
        <p:scale>
          <a:sx n="100" d="100"/>
          <a:sy n="100" d="100"/>
        </p:scale>
        <p:origin x="660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0" d="100"/>
          <a:sy n="70" d="100"/>
        </p:scale>
        <p:origin x="1900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0" dirty="0">
                <a:solidFill>
                  <a:schemeClr val="accent3">
                    <a:lumMod val="50000"/>
                  </a:schemeClr>
                </a:solidFill>
              </a:rPr>
              <a:t>Causes of death in Germany 2020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Causes of death</c:v>
                </c:pt>
              </c:strCache>
            </c:strRef>
          </c:tx>
          <c:dPt>
            <c:idx val="0"/>
            <c:bubble3D val="0"/>
            <c:explosion val="6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2207-491C-91F8-C52828B9138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hade val="51000"/>
                      <a:satMod val="130000"/>
                    </a:schemeClr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hade val="51000"/>
                      <a:satMod val="130000"/>
                    </a:schemeClr>
                  </a:gs>
                  <a:gs pos="80000">
                    <a:schemeClr val="accent3">
                      <a:shade val="93000"/>
                      <a:satMod val="130000"/>
                    </a:schemeClr>
                  </a:gs>
                  <a:gs pos="100000">
                    <a:schemeClr val="accent3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hade val="51000"/>
                      <a:satMod val="130000"/>
                    </a:schemeClr>
                  </a:gs>
                  <a:gs pos="80000">
                    <a:schemeClr val="accent4">
                      <a:shade val="93000"/>
                      <a:satMod val="130000"/>
                    </a:schemeClr>
                  </a:gs>
                  <a:gs pos="100000">
                    <a:schemeClr val="accent4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hade val="51000"/>
                      <a:satMod val="130000"/>
                    </a:schemeClr>
                  </a:gs>
                  <a:gs pos="80000">
                    <a:schemeClr val="accent5">
                      <a:shade val="93000"/>
                      <a:satMod val="130000"/>
                    </a:schemeClr>
                  </a:gs>
                  <a:gs pos="100000">
                    <a:schemeClr val="accent5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Cardiovascular diseases</c:v>
                </c:pt>
                <c:pt idx="1">
                  <c:v>Cancers</c:v>
                </c:pt>
                <c:pt idx="2">
                  <c:v>Respiratory system diseases</c:v>
                </c:pt>
                <c:pt idx="3">
                  <c:v>Mental and behavioral disorders</c:v>
                </c:pt>
                <c:pt idx="4">
                  <c:v>Others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338000</c:v>
                </c:pt>
                <c:pt idx="1">
                  <c:v>239600</c:v>
                </c:pt>
                <c:pt idx="2">
                  <c:v>61300</c:v>
                </c:pt>
                <c:pt idx="3">
                  <c:v>59322</c:v>
                </c:pt>
                <c:pt idx="4">
                  <c:v>294767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07-491C-91F8-C52828B91386}"/>
            </c:ext>
          </c:extLst>
        </c:ser>
        <c:dLbls>
          <c:dLblPos val="bestFit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dataset splitting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hade val="51000"/>
                      <a:satMod val="130000"/>
                    </a:schemeClr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hade val="51000"/>
                      <a:satMod val="130000"/>
                    </a:schemeClr>
                  </a:gs>
                  <a:gs pos="80000">
                    <a:schemeClr val="accent3">
                      <a:shade val="93000"/>
                      <a:satMod val="130000"/>
                    </a:schemeClr>
                  </a:gs>
                  <a:gs pos="100000">
                    <a:schemeClr val="accent3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2-CDEA-4D93-9639-C56F1F8D88EF}"/>
              </c:ext>
            </c:extLst>
          </c:dPt>
          <c:dLbls>
            <c:dLbl>
              <c:idx val="2"/>
              <c:layout>
                <c:manualLayout>
                  <c:x val="4.6118392813955496E-3"/>
                  <c:y val="3.3333333333333333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DEA-4D93-9639-C56F1F8D88EF}"/>
                </c:ext>
              </c:extLst>
            </c:dLbl>
            <c:spPr>
              <a:solidFill>
                <a:srgbClr val="FFFFFF"/>
              </a:solidFill>
              <a:ln>
                <a:solidFill>
                  <a:srgbClr val="000000">
                    <a:lumMod val="25000"/>
                    <a:lumOff val="75000"/>
                  </a:srgb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Sheet1!$A$2:$A$4</c:f>
              <c:strCache>
                <c:ptCount val="3"/>
                <c:pt idx="0">
                  <c:v>train</c:v>
                </c:pt>
                <c:pt idx="1">
                  <c:v>valid</c:v>
                </c:pt>
                <c:pt idx="2">
                  <c:v>test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4881</c:v>
                </c:pt>
                <c:pt idx="1">
                  <c:v>1085</c:v>
                </c:pt>
                <c:pt idx="2">
                  <c:v>1508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DEA-4D93-9639-C56F1F8D88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629025" y="508000"/>
            <a:ext cx="2733675" cy="303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/>
            </a:lvl1pPr>
          </a:lstStyle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pic>
        <p:nvPicPr>
          <p:cNvPr id="9219" name="Picture 6" descr="KITlogo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13" y="117475"/>
            <a:ext cx="1071562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 Box 7"/>
          <p:cNvSpPr txBox="1">
            <a:spLocks noChangeArrowheads="1"/>
          </p:cNvSpPr>
          <p:nvPr/>
        </p:nvSpPr>
        <p:spPr bwMode="auto">
          <a:xfrm>
            <a:off x="536575" y="9264651"/>
            <a:ext cx="2862263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800" dirty="0"/>
              <a:t>KIT – The Research University in </a:t>
            </a:r>
            <a:r>
              <a:rPr lang="de-DE" altLang="de-DE" sz="800" dirty="0" err="1"/>
              <a:t>the</a:t>
            </a:r>
            <a:r>
              <a:rPr lang="de-DE" altLang="de-DE" sz="800" dirty="0"/>
              <a:t> Helmholtz </a:t>
            </a:r>
            <a:r>
              <a:rPr lang="de-DE" altLang="de-DE" sz="800" dirty="0" err="1"/>
              <a:t>Association</a:t>
            </a:r>
            <a:endParaRPr lang="de-DE" altLang="de-DE" sz="800" dirty="0"/>
          </a:p>
        </p:txBody>
      </p:sp>
    </p:spTree>
    <p:extLst>
      <p:ext uri="{BB962C8B-B14F-4D97-AF65-F5344CB8AC3E}">
        <p14:creationId xmlns:p14="http://schemas.microsoft.com/office/powerpoint/2010/main" val="37920861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488" y="744538"/>
            <a:ext cx="6616700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6463"/>
            <a:ext cx="54387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E225E63-BC6F-4509-A4FF-CC26598C5A1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817932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C2E393-3E0F-4AFC-913C-0F63ABEACC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782" b="1"/>
          <a:stretch/>
        </p:blipFill>
        <p:spPr>
          <a:xfrm>
            <a:off x="89341" y="3657600"/>
            <a:ext cx="12028388" cy="27509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 Box 14"/>
          <p:cNvSpPr txBox="1">
            <a:spLocks noChangeArrowheads="1"/>
          </p:cNvSpPr>
          <p:nvPr/>
        </p:nvSpPr>
        <p:spPr bwMode="auto">
          <a:xfrm>
            <a:off x="529167" y="6475414"/>
            <a:ext cx="4893733" cy="123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800" dirty="0"/>
              <a:t>KIT – The Research University</a:t>
            </a:r>
            <a:r>
              <a:rPr lang="de-DE" altLang="de-DE" sz="800" baseline="0" dirty="0"/>
              <a:t> in </a:t>
            </a:r>
            <a:r>
              <a:rPr lang="de-DE" altLang="de-DE" sz="800" baseline="0" dirty="0" err="1"/>
              <a:t>the</a:t>
            </a:r>
            <a:r>
              <a:rPr lang="de-DE" altLang="de-DE" sz="800" baseline="0" dirty="0"/>
              <a:t> Helmholtz </a:t>
            </a:r>
            <a:r>
              <a:rPr lang="de-DE" altLang="de-DE" sz="800" baseline="0" dirty="0" err="1"/>
              <a:t>Association</a:t>
            </a:r>
            <a:endParaRPr lang="de-DE" altLang="de-DE" sz="800" dirty="0"/>
          </a:p>
        </p:txBody>
      </p:sp>
      <p:sp>
        <p:nvSpPr>
          <p:cNvPr id="8" name="Text Box 14"/>
          <p:cNvSpPr txBox="1">
            <a:spLocks noChangeArrowheads="1"/>
          </p:cNvSpPr>
          <p:nvPr/>
        </p:nvSpPr>
        <p:spPr bwMode="auto">
          <a:xfrm>
            <a:off x="9757834" y="6497639"/>
            <a:ext cx="2302933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 dirty="0">
                <a:solidFill>
                  <a:schemeClr val="tx1"/>
                </a:solidFill>
              </a:rPr>
              <a:t>www.kit.edu</a:t>
            </a:r>
          </a:p>
        </p:txBody>
      </p:sp>
      <p:pic>
        <p:nvPicPr>
          <p:cNvPr id="10" name="Picture 14" descr="ITIV-logo_color_sm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8567" y="368301"/>
            <a:ext cx="560099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5"/>
          <p:cNvSpPr>
            <a:spLocks noChangeArrowheads="1"/>
          </p:cNvSpPr>
          <p:nvPr/>
        </p:nvSpPr>
        <p:spPr bwMode="auto">
          <a:xfrm>
            <a:off x="5856817" y="1268414"/>
            <a:ext cx="6096000" cy="1169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 b="1" dirty="0" err="1"/>
              <a:t>Directors</a:t>
            </a:r>
            <a:endParaRPr lang="de-DE" altLang="de-DE" sz="1400" b="1" dirty="0"/>
          </a:p>
          <a:p>
            <a:pPr algn="r" eaLnBrk="1" hangingPunct="1">
              <a:defRPr/>
            </a:pPr>
            <a:r>
              <a:rPr lang="de-DE" altLang="de-DE" sz="1400" dirty="0"/>
              <a:t>Prof. Dr.-Ing. Dr. h. c. J. Becker</a:t>
            </a:r>
          </a:p>
          <a:p>
            <a:pPr algn="r" eaLnBrk="1" hangingPunct="1">
              <a:defRPr/>
            </a:pPr>
            <a:r>
              <a:rPr lang="de-DE" altLang="de-DE" sz="1400" dirty="0"/>
              <a:t>Prof. Dr.-Ing. E. Sax</a:t>
            </a:r>
          </a:p>
          <a:p>
            <a:pPr algn="r" eaLnBrk="1" hangingPunct="1">
              <a:defRPr/>
            </a:pPr>
            <a:r>
              <a:rPr lang="de-DE" altLang="de-DE" sz="1400" dirty="0"/>
              <a:t>Prof. Dr. </a:t>
            </a:r>
            <a:r>
              <a:rPr lang="de-DE" altLang="de-DE" sz="1400" dirty="0" err="1"/>
              <a:t>rer</a:t>
            </a:r>
            <a:r>
              <a:rPr lang="de-DE" altLang="de-DE" sz="1400" dirty="0"/>
              <a:t>. nat. W. Stork </a:t>
            </a:r>
          </a:p>
          <a:p>
            <a:pPr algn="r" eaLnBrk="1" hangingPunct="1">
              <a:defRPr/>
            </a:pPr>
            <a:r>
              <a:rPr lang="de-DE" altLang="de-DE" sz="1400" b="1" dirty="0" err="1"/>
              <a:t>Supervising</a:t>
            </a:r>
            <a:r>
              <a:rPr lang="de-DE" altLang="de-DE" sz="1400" b="1" dirty="0"/>
              <a:t> Tutors</a:t>
            </a:r>
          </a:p>
        </p:txBody>
      </p:sp>
      <p:sp>
        <p:nvSpPr>
          <p:cNvPr id="12" name="Text Box 16"/>
          <p:cNvSpPr txBox="1">
            <a:spLocks noChangeArrowheads="1"/>
          </p:cNvSpPr>
          <p:nvPr/>
        </p:nvSpPr>
        <p:spPr bwMode="auto">
          <a:xfrm>
            <a:off x="8015818" y="414338"/>
            <a:ext cx="288924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/>
              <a:t>Institut für Technik der </a:t>
            </a:r>
          </a:p>
          <a:p>
            <a:pPr algn="r" eaLnBrk="1" hangingPunct="1">
              <a:defRPr/>
            </a:pPr>
            <a:r>
              <a:rPr lang="de-DE" altLang="de-DE" sz="1400"/>
              <a:t>Informationsverarbeitung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27051" y="1268414"/>
            <a:ext cx="11186583" cy="649287"/>
          </a:xfrm>
        </p:spPr>
        <p:txBody>
          <a:bodyPr/>
          <a:lstStyle>
            <a:lvl1pPr>
              <a:lnSpc>
                <a:spcPct val="90000"/>
              </a:lnSpc>
              <a:defRPr sz="260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529167" y="2232026"/>
            <a:ext cx="11161184" cy="620713"/>
          </a:xfrm>
        </p:spPr>
        <p:txBody>
          <a:bodyPr/>
          <a:lstStyle>
            <a:lvl1pPr marL="0" indent="0">
              <a:spcBef>
                <a:spcPct val="0"/>
              </a:spcBef>
              <a:buFontTx/>
              <a:buNone/>
              <a:defRPr sz="18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44" y="335984"/>
            <a:ext cx="1470100" cy="66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62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793BC1D-4543-410D-9A1E-48BAEFC5FEF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558574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879418" y="333375"/>
            <a:ext cx="2785533" cy="57594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20700" y="333375"/>
            <a:ext cx="8155517" cy="5759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92B338-FBEC-426B-B252-51E8DFFD46E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077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cxnSp>
        <p:nvCxnSpPr>
          <p:cNvPr id="5" name="Gerade Verbindung 11"/>
          <p:cNvCxnSpPr/>
          <p:nvPr userDrawn="1"/>
        </p:nvCxnSpPr>
        <p:spPr>
          <a:xfrm>
            <a:off x="119336" y="6252389"/>
            <a:ext cx="11953328" cy="0"/>
          </a:xfrm>
          <a:prstGeom prst="line">
            <a:avLst/>
          </a:prstGeom>
          <a:noFill/>
          <a:ln w="12700" cap="flat" cmpd="sng" algn="ctr">
            <a:solidFill>
              <a:srgbClr val="D9D9D9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3107383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22817" y="1198563"/>
            <a:ext cx="5469467" cy="48942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5484" y="1198563"/>
            <a:ext cx="5469467" cy="48942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C0C7D4D6-C092-4D8A-8831-66F41BC176C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705582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9D6C3C9-034A-4205-9941-645A92F0977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61486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/>
              <a:t>Prof. Max Mustermann – Präsentationstitel</a:t>
            </a:r>
          </a:p>
        </p:txBody>
      </p:sp>
    </p:spTree>
    <p:extLst>
      <p:ext uri="{BB962C8B-B14F-4D97-AF65-F5344CB8AC3E}">
        <p14:creationId xmlns:p14="http://schemas.microsoft.com/office/powerpoint/2010/main" val="1241608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>
            <a:extLst>
              <a:ext uri="{FF2B5EF4-FFF2-40B4-BE49-F238E27FC236}">
                <a16:creationId xmlns:a16="http://schemas.microsoft.com/office/drawing/2014/main" id="{F032886F-0D42-4EC0-98A0-786C2D3BB9F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734267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8AD94698-CA54-4677-AEA9-0066D48E987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838665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688051-1EF3-4ED1-8FAD-A25E1A078FB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707071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7C4A97-1B1E-4FB1-AE89-3993682B43D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303604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20701" y="333376"/>
            <a:ext cx="9215967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Folientitel durch klicken hinzufügen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2818" y="1198563"/>
            <a:ext cx="11142133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Karlsruhe Institute of Technology (KIT).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254251" y="6454776"/>
            <a:ext cx="5568949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defRPr sz="900" smtClean="0"/>
            </a:lvl1pPr>
          </a:lstStyle>
          <a:p>
            <a:pPr>
              <a:defRPr/>
            </a:pPr>
            <a:r>
              <a:rPr lang="de-DE" altLang="de-DE"/>
              <a:t>Prof. Max Mustermann – Präsentationstitel</a:t>
            </a:r>
          </a:p>
        </p:txBody>
      </p:sp>
      <p:sp>
        <p:nvSpPr>
          <p:cNvPr id="1030" name="Text Box 10"/>
          <p:cNvSpPr txBox="1">
            <a:spLocks noChangeArrowheads="1"/>
          </p:cNvSpPr>
          <p:nvPr/>
        </p:nvSpPr>
        <p:spPr bwMode="auto">
          <a:xfrm>
            <a:off x="7835900" y="6453188"/>
            <a:ext cx="3829051" cy="360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de-DE" altLang="de-DE" sz="900"/>
              <a:t>Institut für Technik der Informationsverarbeitung (ITIV)</a:t>
            </a:r>
          </a:p>
        </p:txBody>
      </p:sp>
      <p:sp>
        <p:nvSpPr>
          <p:cNvPr id="1031" name="Text Box 11"/>
          <p:cNvSpPr txBox="1">
            <a:spLocks noChangeArrowheads="1"/>
          </p:cNvSpPr>
          <p:nvPr/>
        </p:nvSpPr>
        <p:spPr bwMode="auto">
          <a:xfrm>
            <a:off x="334434" y="6453188"/>
            <a:ext cx="433917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fld id="{B5C0AEC5-D042-44F3-AA01-F2C5996D3B6E}" type="slidenum">
              <a:rPr lang="de-DE" altLang="de-DE" sz="900" b="1"/>
              <a:pPr eaLnBrk="1" hangingPunct="1">
                <a:spcBef>
                  <a:spcPct val="50000"/>
                </a:spcBef>
              </a:pPr>
              <a:t>‹#›</a:t>
            </a:fld>
            <a:endParaRPr lang="de-DE" altLang="de-DE" sz="900" b="1"/>
          </a:p>
        </p:txBody>
      </p:sp>
      <p:sp>
        <p:nvSpPr>
          <p:cNvPr id="10" name="Rectangle 15"/>
          <p:cNvSpPr>
            <a:spLocks noChangeArrowheads="1"/>
          </p:cNvSpPr>
          <p:nvPr userDrawn="1"/>
        </p:nvSpPr>
        <p:spPr bwMode="auto">
          <a:xfrm>
            <a:off x="911425" y="6477886"/>
            <a:ext cx="1157817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2A880DFB-F295-4D3C-B1B9-7002415EE8E8}" type="datetime1">
              <a:rPr lang="de-DE" altLang="de-DE" sz="900"/>
              <a:pPr eaLnBrk="1" hangingPunct="1"/>
              <a:t>27.10.2022</a:t>
            </a:fld>
            <a:endParaRPr lang="de-DE" altLang="de-DE" sz="900" dirty="0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2504" y="361090"/>
            <a:ext cx="1177672" cy="53426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73" r:id="rId2"/>
    <p:sldLayoutId id="2147483675" r:id="rId3"/>
    <p:sldLayoutId id="2147483677" r:id="rId4"/>
    <p:sldLayoutId id="2147483674" r:id="rId5"/>
    <p:sldLayoutId id="2147483678" r:id="rId6"/>
    <p:sldLayoutId id="2147483676" r:id="rId7"/>
    <p:sldLayoutId id="2147483679" r:id="rId8"/>
    <p:sldLayoutId id="2147483680" r:id="rId9"/>
    <p:sldLayoutId id="2147483681" r:id="rId10"/>
    <p:sldLayoutId id="2147483682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SzPct val="70000"/>
        <a:buBlip>
          <a:blip r:embed="rId14"/>
        </a:buBlip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4"/>
        </a:buBlip>
        <a:defRPr sz="20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4"/>
        </a:buBlip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4"/>
        </a:buBlip>
        <a:defRPr sz="16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4"/>
        </a:buBlip>
        <a:defRPr sz="1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4"/>
        </a:buBlip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4"/>
        </a:buBlip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4"/>
        </a:buBlip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4"/>
        </a:buBlip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1295400"/>
            <a:ext cx="4446587" cy="649287"/>
          </a:xfrm>
        </p:spPr>
        <p:txBody>
          <a:bodyPr/>
          <a:lstStyle/>
          <a:p>
            <a:pPr eaLnBrk="1" hangingPunct="1"/>
            <a:r>
              <a:rPr lang="de-DE" altLang="de-DE" dirty="0"/>
              <a:t>Master Thesis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667000" y="3276600"/>
            <a:ext cx="12192000" cy="404813"/>
          </a:xfrm>
        </p:spPr>
        <p:txBody>
          <a:bodyPr/>
          <a:lstStyle/>
          <a:p>
            <a:pPr algn="ctr">
              <a:spcBef>
                <a:spcPct val="50000"/>
              </a:spcBef>
              <a:buSzTx/>
            </a:pPr>
            <a:r>
              <a:rPr lang="de-DE" altLang="de-DE" b="0" dirty="0">
                <a:solidFill>
                  <a:schemeClr val="tx1"/>
                </a:solidFill>
              </a:rPr>
              <a:t>cand. </a:t>
            </a:r>
            <a:r>
              <a:rPr lang="de-DE" altLang="de-DE" b="0" dirty="0" err="1">
                <a:solidFill>
                  <a:schemeClr val="tx1"/>
                </a:solidFill>
              </a:rPr>
              <a:t>el</a:t>
            </a:r>
            <a:r>
              <a:rPr lang="de-DE" altLang="de-DE" b="0" dirty="0">
                <a:solidFill>
                  <a:schemeClr val="tx1"/>
                </a:solidFill>
              </a:rPr>
              <a:t>. Dinggen Dai</a:t>
            </a:r>
          </a:p>
        </p:txBody>
      </p:sp>
      <p:sp>
        <p:nvSpPr>
          <p:cNvPr id="3076" name="Rectangle 2"/>
          <p:cNvSpPr>
            <a:spLocks noChangeArrowheads="1"/>
          </p:cNvSpPr>
          <p:nvPr/>
        </p:nvSpPr>
        <p:spPr bwMode="auto">
          <a:xfrm>
            <a:off x="1108075" y="2008981"/>
            <a:ext cx="997585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SzPct val="70000"/>
              <a:buBlip>
                <a:blip r:embed="rId2"/>
              </a:buBlip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SzPct val="60000"/>
              <a:buBlip>
                <a:blip r:embed="rId2"/>
              </a:buBlip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SzPct val="60000"/>
              <a:buBlip>
                <a:blip r:embed="rId2"/>
              </a:buBlip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SzPct val="60000"/>
              <a:buBlip>
                <a:blip r:embed="rId2"/>
              </a:buBlip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SzPct val="60000"/>
              <a:buBlip>
                <a:blip r:embed="rId2"/>
              </a:buBlip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SzTx/>
              <a:buFontTx/>
              <a:buNone/>
            </a:pPr>
            <a:r>
              <a:rPr lang="en-US" dirty="0"/>
              <a:t>Evaluation of Image-Based Approaches </a:t>
            </a:r>
          </a:p>
          <a:p>
            <a:pPr algn="ctr">
              <a:spcBef>
                <a:spcPct val="0"/>
              </a:spcBef>
              <a:buSzTx/>
              <a:buFontTx/>
              <a:buNone/>
            </a:pPr>
            <a:r>
              <a:rPr lang="en-US" b="1" dirty="0"/>
              <a:t>Extracting</a:t>
            </a:r>
            <a:r>
              <a:rPr lang="en-US" dirty="0"/>
              <a:t> </a:t>
            </a:r>
            <a:r>
              <a:rPr lang="en-US" b="1" dirty="0"/>
              <a:t>a Mandrel’s Borders </a:t>
            </a:r>
            <a:r>
              <a:rPr lang="en-US" dirty="0"/>
              <a:t>Using Machine Vision</a:t>
            </a:r>
            <a:endParaRPr lang="de-DE" altLang="de-DE" sz="2900" b="1" dirty="0">
              <a:solidFill>
                <a:schemeClr val="tx2"/>
              </a:solidFill>
            </a:endParaRPr>
          </a:p>
        </p:txBody>
      </p:sp>
      <p:sp>
        <p:nvSpPr>
          <p:cNvPr id="3077" name="Text Box 4"/>
          <p:cNvSpPr txBox="1">
            <a:spLocks noChangeArrowheads="1"/>
          </p:cNvSpPr>
          <p:nvPr/>
        </p:nvSpPr>
        <p:spPr bwMode="auto">
          <a:xfrm>
            <a:off x="8458200" y="2347688"/>
            <a:ext cx="346551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SzPct val="70000"/>
              <a:buBlip>
                <a:blip r:embed="rId2"/>
              </a:buBlip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SzPct val="60000"/>
              <a:buBlip>
                <a:blip r:embed="rId2"/>
              </a:buBlip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SzPct val="60000"/>
              <a:buBlip>
                <a:blip r:embed="rId2"/>
              </a:buBlip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SzPct val="60000"/>
              <a:buBlip>
                <a:blip r:embed="rId2"/>
              </a:buBlip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SzPct val="60000"/>
              <a:buBlip>
                <a:blip r:embed="rId2"/>
              </a:buBlip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  <a:buSzTx/>
              <a:buFontTx/>
              <a:buNone/>
            </a:pPr>
            <a:r>
              <a:rPr lang="de-DE" altLang="de-DE" sz="1400" dirty="0"/>
              <a:t>B</a:t>
            </a:r>
            <a:r>
              <a:rPr lang="de-DE" altLang="zh-CN" sz="1400" dirty="0"/>
              <a:t>enedikt Haas</a:t>
            </a:r>
            <a:endParaRPr lang="de-DE" altLang="de-DE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16B98-B810-4998-A600-57559A23C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57080-2543-4CEF-9970-A65028FE40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4ADFCD-37C1-4BD9-8988-B404D488C7F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360B9-70BC-405A-9B8A-35673B75D0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482761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16B98-B810-4998-A600-57559A23C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57080-2543-4CEF-9970-A65028FE40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4ADFCD-37C1-4BD9-8988-B404D488C7F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360B9-70BC-405A-9B8A-35673B75D0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354875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- Reference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21157-5AC7-438B-A560-A6E0953F56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[1]</a:t>
            </a:r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F9F5D0-1A78-440D-BEAD-4E75B59E43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008103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5"/>
          <p:cNvSpPr>
            <a:spLocks noGrp="1" noChangeArrowheads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de-DE" altLang="de-DE"/>
              <a:t>Prof. Max Mustermann – Präsentationstitel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sz="2000"/>
              <a:t>Masterfolie </a:t>
            </a:r>
            <a:br>
              <a:rPr lang="de-DE" altLang="de-DE" sz="2000"/>
            </a:br>
            <a:r>
              <a:rPr lang="de-DE" altLang="de-DE" sz="2000"/>
              <a:t>(über: </a:t>
            </a:r>
            <a:r>
              <a:rPr lang="de-DE" altLang="de-DE" sz="2000" i="1"/>
              <a:t>Ansicht – Master – Folienmaster</a:t>
            </a:r>
            <a:r>
              <a:rPr lang="de-DE" altLang="de-DE" sz="2000"/>
              <a:t>)</a:t>
            </a:r>
            <a:endParaRPr lang="de-DE" altLang="de-DE" sz="2000" i="1"/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de-DE" altLang="de-DE" dirty="0"/>
              <a:t>Die Masterfolie wird genutzt, um grundlegende Elemente der Präsentation festzulegen und ggf. zu ändern.</a:t>
            </a:r>
          </a:p>
          <a:p>
            <a:pPr eaLnBrk="1" hangingPunct="1">
              <a:lnSpc>
                <a:spcPct val="90000"/>
              </a:lnSpc>
            </a:pPr>
            <a:endParaRPr lang="de-DE" altLang="de-DE" dirty="0"/>
          </a:p>
          <a:p>
            <a:pPr eaLnBrk="1" hangingPunct="1">
              <a:lnSpc>
                <a:spcPct val="90000"/>
              </a:lnSpc>
            </a:pPr>
            <a:r>
              <a:rPr lang="de-DE" altLang="de-DE" dirty="0"/>
              <a:t>Folgende Elemente können Sie in der Normalansicht individuell eintragen:</a:t>
            </a:r>
          </a:p>
          <a:p>
            <a:pPr lvl="1" eaLnBrk="1" hangingPunct="1">
              <a:lnSpc>
                <a:spcPct val="90000"/>
              </a:lnSpc>
            </a:pPr>
            <a:endParaRPr lang="de-DE" altLang="de-DE" dirty="0"/>
          </a:p>
          <a:p>
            <a:pPr lvl="1" eaLnBrk="1" hangingPunct="1">
              <a:lnSpc>
                <a:spcPct val="90000"/>
              </a:lnSpc>
            </a:pPr>
            <a:r>
              <a:rPr lang="de-DE" altLang="de-DE" dirty="0"/>
              <a:t>Inhaltsbereich:</a:t>
            </a:r>
          </a:p>
          <a:p>
            <a:pPr lvl="2" eaLnBrk="1" hangingPunct="1">
              <a:lnSpc>
                <a:spcPct val="90000"/>
              </a:lnSpc>
            </a:pPr>
            <a:r>
              <a:rPr lang="de-DE" altLang="de-DE" sz="1800" dirty="0"/>
              <a:t>Präsentationsüberschrift</a:t>
            </a:r>
          </a:p>
          <a:p>
            <a:pPr lvl="2" eaLnBrk="1" hangingPunct="1">
              <a:lnSpc>
                <a:spcPct val="90000"/>
              </a:lnSpc>
            </a:pPr>
            <a:r>
              <a:rPr lang="de-DE" altLang="de-DE" sz="1800" dirty="0"/>
              <a:t>Unterüberschrift</a:t>
            </a:r>
          </a:p>
          <a:p>
            <a:pPr lvl="2" eaLnBrk="1" hangingPunct="1">
              <a:lnSpc>
                <a:spcPct val="90000"/>
              </a:lnSpc>
            </a:pPr>
            <a:r>
              <a:rPr lang="de-DE" altLang="de-DE" sz="1800" dirty="0"/>
              <a:t>Fakultätsbezeichnung</a:t>
            </a:r>
          </a:p>
          <a:p>
            <a:pPr lvl="2" eaLnBrk="1" hangingPunct="1">
              <a:lnSpc>
                <a:spcPct val="90000"/>
              </a:lnSpc>
            </a:pPr>
            <a:r>
              <a:rPr lang="de-DE" altLang="de-DE" sz="1800" dirty="0"/>
              <a:t>Bildaustausch (graue Lasche am rechten Folienrand – zum leichteren Austausch)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de-DE" altLang="de-DE" dirty="0"/>
          </a:p>
          <a:p>
            <a:pPr lvl="1" eaLnBrk="1" hangingPunct="1">
              <a:lnSpc>
                <a:spcPct val="90000"/>
              </a:lnSpc>
            </a:pPr>
            <a:r>
              <a:rPr lang="de-DE" altLang="de-DE" dirty="0"/>
              <a:t>Fußzeile (über: Ansicht – </a:t>
            </a:r>
            <a:r>
              <a:rPr lang="de-DE" altLang="de-DE" i="1" dirty="0"/>
              <a:t>Kopf- und Fußzeile</a:t>
            </a:r>
            <a:r>
              <a:rPr lang="de-DE" altLang="de-DE" dirty="0"/>
              <a:t>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de-DE" altLang="de-DE"/>
              <a:t>Prof. Max Mustermann – Präsentationstitel</a:t>
            </a:r>
          </a:p>
        </p:txBody>
      </p:sp>
      <p:sp>
        <p:nvSpPr>
          <p:cNvPr id="51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sz="2000"/>
              <a:t>Folientitel: Arial 24pt fett</a:t>
            </a:r>
            <a:br>
              <a:rPr lang="de-DE" altLang="de-DE" sz="2000"/>
            </a:br>
            <a:r>
              <a:rPr lang="de-DE" altLang="de-DE" sz="2000"/>
              <a:t>2-zeilig: Arial 20pt fett</a:t>
            </a:r>
          </a:p>
        </p:txBody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16113" y="1198563"/>
            <a:ext cx="8248650" cy="4894262"/>
          </a:xfrm>
          <a:noFill/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de-DE" altLang="de-DE" dirty="0"/>
              <a:t>Fließtext: Arial 24pt </a:t>
            </a:r>
            <a:r>
              <a:rPr lang="de-DE" altLang="de-DE" dirty="0" err="1"/>
              <a:t>regular</a:t>
            </a:r>
            <a:endParaRPr lang="de-DE" altLang="de-DE" dirty="0"/>
          </a:p>
          <a:p>
            <a:pPr eaLnBrk="1" hangingPunct="1">
              <a:lnSpc>
                <a:spcPct val="90000"/>
              </a:lnSpc>
            </a:pPr>
            <a:r>
              <a:rPr lang="de-DE" altLang="de-DE" dirty="0"/>
              <a:t>Fußzeile: Arial 9pt </a:t>
            </a:r>
            <a:r>
              <a:rPr lang="de-DE" altLang="de-DE" dirty="0" err="1"/>
              <a:t>regular</a:t>
            </a:r>
            <a:endParaRPr lang="de-DE" altLang="de-DE" dirty="0"/>
          </a:p>
          <a:p>
            <a:pPr eaLnBrk="1" hangingPunct="1">
              <a:lnSpc>
                <a:spcPct val="90000"/>
              </a:lnSpc>
            </a:pPr>
            <a:r>
              <a:rPr lang="de-DE" altLang="de-DE" dirty="0"/>
              <a:t>Seitenzahl: Arial 9pt fett</a:t>
            </a:r>
          </a:p>
          <a:p>
            <a:pPr eaLnBrk="1" hangingPunct="1">
              <a:lnSpc>
                <a:spcPct val="90000"/>
              </a:lnSpc>
            </a:pPr>
            <a:endParaRPr lang="de-DE" altLang="de-DE" dirty="0"/>
          </a:p>
          <a:p>
            <a:pPr eaLnBrk="1" hangingPunct="1">
              <a:lnSpc>
                <a:spcPct val="90000"/>
              </a:lnSpc>
            </a:pPr>
            <a:r>
              <a:rPr lang="de-DE" altLang="de-DE" dirty="0"/>
              <a:t>Aufzählungspunkte, falls nicht auf Folie vorhanden:</a:t>
            </a:r>
          </a:p>
          <a:p>
            <a:pPr marL="827088" lvl="1">
              <a:lnSpc>
                <a:spcPct val="90000"/>
              </a:lnSpc>
            </a:pPr>
            <a:r>
              <a:rPr lang="de-DE" altLang="de-DE" i="1" dirty="0"/>
              <a:t>Format – Nummerierung- und Aufzählungszeichen – Bild – Importieren</a:t>
            </a:r>
          </a:p>
          <a:p>
            <a:pPr marL="827088" lvl="1">
              <a:lnSpc>
                <a:spcPct val="90000"/>
              </a:lnSpc>
            </a:pPr>
            <a:r>
              <a:rPr lang="de-DE" altLang="de-DE" dirty="0"/>
              <a:t>Die Datei</a:t>
            </a:r>
            <a:r>
              <a:rPr lang="de-DE" altLang="de-DE" i="1" dirty="0"/>
              <a:t> </a:t>
            </a:r>
            <a:r>
              <a:rPr lang="de-DE" altLang="de-DE" dirty="0">
                <a:solidFill>
                  <a:schemeClr val="accent1"/>
                </a:solidFill>
              </a:rPr>
              <a:t>„kit-point.png“</a:t>
            </a:r>
            <a:r>
              <a:rPr lang="de-DE" altLang="de-DE" dirty="0"/>
              <a:t> auswählen</a:t>
            </a:r>
          </a:p>
          <a:p>
            <a:pPr marL="827088" lvl="1">
              <a:lnSpc>
                <a:spcPct val="90000"/>
              </a:lnSpc>
            </a:pPr>
            <a:r>
              <a:rPr lang="de-DE" altLang="de-DE" dirty="0"/>
              <a:t>Größe: </a:t>
            </a:r>
            <a:r>
              <a:rPr lang="de-DE" altLang="de-DE" dirty="0">
                <a:solidFill>
                  <a:schemeClr val="accent1"/>
                </a:solidFill>
              </a:rPr>
              <a:t>„70% vom Text“</a:t>
            </a:r>
          </a:p>
          <a:p>
            <a:pPr marL="827088" lvl="1">
              <a:lnSpc>
                <a:spcPct val="90000"/>
              </a:lnSpc>
            </a:pPr>
            <a:endParaRPr lang="de-DE" altLang="de-DE" dirty="0">
              <a:solidFill>
                <a:schemeClr val="accent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de-DE" altLang="de-DE" dirty="0"/>
              <a:t>Farben:</a:t>
            </a:r>
          </a:p>
          <a:p>
            <a:pPr marL="827088" lvl="1">
              <a:lnSpc>
                <a:spcPct val="90000"/>
              </a:lnSpc>
            </a:pPr>
            <a:r>
              <a:rPr lang="de-DE" altLang="de-DE" dirty="0"/>
              <a:t>Sind bereits voreingestellt. Sie erhalten automatisch die KIT-Farbpalette</a:t>
            </a:r>
          </a:p>
          <a:p>
            <a:pPr eaLnBrk="1" hangingPunct="1">
              <a:lnSpc>
                <a:spcPct val="90000"/>
              </a:lnSpc>
            </a:pPr>
            <a:endParaRPr lang="de-DE" altLang="de-DE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5"/>
          <p:cNvSpPr>
            <a:spLocks noGrp="1" noChangeArrowheads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de-DE" altLang="de-DE"/>
              <a:t>Prof. Max Mustermann – Präsentationstitel</a:t>
            </a:r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Generelle Hinweise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Das Foliendesign sollte nicht geändert werden</a:t>
            </a:r>
          </a:p>
          <a:p>
            <a:pPr eaLnBrk="1" hangingPunct="1"/>
            <a:r>
              <a:rPr lang="de-DE" altLang="de-DE"/>
              <a:t>Wenn Sie aus einem anderen Office-Programm Texte kopieren, wird Powerpoint die Formatierungen beibehalten. Hier müssen Sie die Texte evtl. neu formatieren.</a:t>
            </a:r>
          </a:p>
          <a:p>
            <a:pPr eaLnBrk="1" hangingPunct="1"/>
            <a:r>
              <a:rPr lang="de-DE" altLang="de-DE"/>
              <a:t>Grundlegende Elemente wie diese im grauen KIT-Rahmen, das KIT-Logo oder die Platzhalter sollten in der Position nicht verändert oder gelöscht werden.</a:t>
            </a:r>
          </a:p>
          <a:p>
            <a:pPr eaLnBrk="1" hangingPunct="1">
              <a:buFontTx/>
              <a:buNone/>
            </a:pPr>
            <a:endParaRPr lang="de-DE" altLang="de-DE"/>
          </a:p>
          <a:p>
            <a:pPr eaLnBrk="1" hangingPunct="1"/>
            <a:endParaRPr lang="de-DE" altLang="de-DE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5"/>
          <p:cNvSpPr>
            <a:spLocks noGrp="1" noChangeArrowheads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de-DE" altLang="de-DE"/>
              <a:t>Prof. Max Mustermann – Präsentationstitel</a:t>
            </a:r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Tipps zur Verwendung von Powerpoint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Seitenaufbau</a:t>
            </a:r>
          </a:p>
          <a:p>
            <a:pPr lvl="1" eaLnBrk="1" hangingPunct="1"/>
            <a:r>
              <a:rPr lang="de-DE" altLang="de-DE"/>
              <a:t>Text und Grafiken:</a:t>
            </a:r>
            <a:br>
              <a:rPr lang="de-DE" altLang="de-DE"/>
            </a:br>
            <a:r>
              <a:rPr lang="de-DE" altLang="de-DE"/>
              <a:t>Diese Elemente sollten gezielt und zurückhaltend eingesetzt werden. Empfohlen werden zehn Worte pro Zeile und fünf Zeilen pro Folie. </a:t>
            </a:r>
          </a:p>
          <a:p>
            <a:pPr lvl="1" eaLnBrk="1" hangingPunct="1"/>
            <a:endParaRPr lang="de-DE" altLang="de-DE"/>
          </a:p>
          <a:p>
            <a:pPr lvl="1" eaLnBrk="1" hangingPunct="1"/>
            <a:r>
              <a:rPr lang="de-DE" altLang="de-DE"/>
              <a:t>Zahlen und Daten</a:t>
            </a:r>
            <a:br>
              <a:rPr lang="de-DE" altLang="de-DE"/>
            </a:br>
            <a:r>
              <a:rPr lang="de-DE" altLang="de-DE"/>
              <a:t>Effektive PowerPoint-Präsentationen enthalten wenig Zahlen: ausführliche Daten können Sie nach der Präsentation auf Handouts verteilen.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870C4-97B0-4F55-96F9-5DEA8C48A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52D04-CF50-4EFF-A55A-DF5EFFF67E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1 Motivation and Objective</a:t>
            </a:r>
          </a:p>
          <a:p>
            <a:endParaRPr lang="en-US" dirty="0"/>
          </a:p>
          <a:p>
            <a:r>
              <a:rPr lang="en-US" dirty="0"/>
              <a:t>2 Concept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3 Methods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4 Result and Evaluation</a:t>
            </a:r>
          </a:p>
          <a:p>
            <a:endParaRPr lang="en-US" dirty="0"/>
          </a:p>
          <a:p>
            <a:r>
              <a:rPr lang="en-US" dirty="0"/>
              <a:t>5 Conclusion and Outlook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2F3CE-F082-4BE8-96AD-CA58F63847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821029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 Motivation and Objective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21157-5AC7-438B-A560-A6E0953F5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2817" y="1198563"/>
            <a:ext cx="5947503" cy="4894262"/>
          </a:xfrm>
        </p:spPr>
        <p:txBody>
          <a:bodyPr/>
          <a:lstStyle/>
          <a:p>
            <a:r>
              <a:rPr lang="de-DE" dirty="0" err="1"/>
              <a:t>Cardiovascular</a:t>
            </a:r>
            <a:r>
              <a:rPr lang="de-DE" dirty="0"/>
              <a:t> </a:t>
            </a:r>
            <a:r>
              <a:rPr lang="de-DE" dirty="0" err="1"/>
              <a:t>diseases</a:t>
            </a:r>
            <a:r>
              <a:rPr lang="de-DE" dirty="0"/>
              <a:t> </a:t>
            </a:r>
            <a:r>
              <a:rPr lang="de-DE" dirty="0" err="1"/>
              <a:t>caused</a:t>
            </a:r>
            <a:r>
              <a:rPr lang="de-DE" dirty="0"/>
              <a:t> 338,000 </a:t>
            </a:r>
            <a:r>
              <a:rPr lang="de-DE" dirty="0" err="1"/>
              <a:t>deaths</a:t>
            </a:r>
            <a:r>
              <a:rPr lang="de-DE" dirty="0"/>
              <a:t> [1]</a:t>
            </a:r>
          </a:p>
          <a:p>
            <a:pPr lvl="1"/>
            <a:r>
              <a:rPr lang="de-DE" dirty="0"/>
              <a:t>22.3% </a:t>
            </a:r>
            <a:r>
              <a:rPr lang="en-US" dirty="0"/>
              <a:t>due to narrowing of heart disease vessels</a:t>
            </a:r>
          </a:p>
          <a:p>
            <a:r>
              <a:rPr lang="de-DE" dirty="0" err="1"/>
              <a:t>Treatable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stent</a:t>
            </a:r>
            <a:r>
              <a:rPr lang="de-DE" dirty="0"/>
              <a:t> </a:t>
            </a:r>
            <a:r>
              <a:rPr lang="de-DE" dirty="0" err="1"/>
              <a:t>implementation</a:t>
            </a:r>
            <a:r>
              <a:rPr lang="de-DE" dirty="0"/>
              <a:t> [2]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Stent </a:t>
            </a:r>
            <a:r>
              <a:rPr lang="de-DE" dirty="0" err="1"/>
              <a:t>quality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in </a:t>
            </a:r>
            <a:r>
              <a:rPr lang="de-DE" dirty="0" err="1"/>
              <a:t>manufacturing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essential</a:t>
            </a:r>
          </a:p>
          <a:p>
            <a:pPr lvl="1"/>
            <a:r>
              <a:rPr lang="de-DE" dirty="0" err="1"/>
              <a:t>manual</a:t>
            </a:r>
            <a:r>
              <a:rPr lang="de-DE" dirty="0"/>
              <a:t> </a:t>
            </a:r>
            <a:r>
              <a:rPr lang="de-DE" dirty="0" err="1"/>
              <a:t>inspection</a:t>
            </a:r>
            <a:r>
              <a:rPr lang="de-DE" dirty="0"/>
              <a:t> VS. </a:t>
            </a:r>
            <a:r>
              <a:rPr lang="de-DE" b="1" dirty="0" err="1"/>
              <a:t>a</a:t>
            </a:r>
            <a:r>
              <a:rPr lang="de-DE" altLang="de-DE" b="1" dirty="0" err="1"/>
              <a:t>utomatic</a:t>
            </a:r>
            <a:r>
              <a:rPr lang="de-DE" altLang="de-DE" dirty="0"/>
              <a:t> </a:t>
            </a:r>
            <a:r>
              <a:rPr lang="de-DE" altLang="de-DE" b="1" dirty="0" err="1"/>
              <a:t>inspection</a:t>
            </a:r>
            <a:r>
              <a:rPr lang="de-DE" altLang="de-DE" dirty="0"/>
              <a:t> </a:t>
            </a:r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95885EA-47A1-4E38-BDC9-E91D49BC05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5665748"/>
              </p:ext>
            </p:extLst>
          </p:nvPr>
        </p:nvGraphicFramePr>
        <p:xfrm>
          <a:off x="6629400" y="895351"/>
          <a:ext cx="5458882" cy="29146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31CC476-C96A-493C-99E5-8329F51C2F70}"/>
              </a:ext>
            </a:extLst>
          </p:cNvPr>
          <p:cNvSpPr txBox="1"/>
          <p:nvPr/>
        </p:nvSpPr>
        <p:spPr>
          <a:xfrm>
            <a:off x="6781800" y="4800600"/>
            <a:ext cx="441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pic>
        <p:nvPicPr>
          <p:cNvPr id="2050" name="Picture 2" descr="https://firebasestorage.googleapis.com/v0/b/firescript-577a2.appspot.com/o/imgs%2Fapp%2Ftest_101_goals%2Fx-vF_OvyCg.png?alt=media&amp;token=0be2aec9-95ca-464e-96f3-91e560bb43e2">
            <a:extLst>
              <a:ext uri="{FF2B5EF4-FFF2-40B4-BE49-F238E27FC236}">
                <a16:creationId xmlns:a16="http://schemas.microsoft.com/office/drawing/2014/main" id="{D05B375F-2B65-49C1-BDAE-CD17D8022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516" y="3987772"/>
            <a:ext cx="3762781" cy="209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057C44-0B53-468D-81A9-C6CCFB8DDAB0}"/>
              </a:ext>
            </a:extLst>
          </p:cNvPr>
          <p:cNvSpPr txBox="1"/>
          <p:nvPr/>
        </p:nvSpPr>
        <p:spPr>
          <a:xfrm>
            <a:off x="7543800" y="6074908"/>
            <a:ext cx="3863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Stent </a:t>
            </a:r>
            <a:r>
              <a:rPr lang="de-DE" dirty="0" err="1"/>
              <a:t>implementation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[2]</a:t>
            </a:r>
          </a:p>
        </p:txBody>
      </p:sp>
    </p:spTree>
    <p:extLst>
      <p:ext uri="{BB962C8B-B14F-4D97-AF65-F5344CB8AC3E}">
        <p14:creationId xmlns:p14="http://schemas.microsoft.com/office/powerpoint/2010/main" val="2961997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</a:t>
            </a:r>
            <a:r>
              <a:rPr lang="de-DE" altLang="zh-CN" dirty="0"/>
              <a:t>otivation: Stent4Tomorrow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21157-5AC7-438B-A560-A6E0953F5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7051" y="987426"/>
            <a:ext cx="5469467" cy="2687637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86FFD0C-28F0-4C7B-8849-6DFBB4E90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575" y="2975275"/>
            <a:ext cx="4386425" cy="2952445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FA86707-C327-44DA-BCB3-D96ADB176426}"/>
              </a:ext>
            </a:extLst>
          </p:cNvPr>
          <p:cNvCxnSpPr>
            <a:cxnSpLocks/>
            <a:stCxn id="7" idx="3"/>
            <a:endCxn id="8" idx="0"/>
          </p:cNvCxnSpPr>
          <p:nvPr/>
        </p:nvCxnSpPr>
        <p:spPr>
          <a:xfrm>
            <a:off x="7530686" y="2179485"/>
            <a:ext cx="2468102" cy="795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C5E2305-E0EC-4515-A86B-328865852375}"/>
              </a:ext>
            </a:extLst>
          </p:cNvPr>
          <p:cNvSpPr/>
          <p:nvPr/>
        </p:nvSpPr>
        <p:spPr>
          <a:xfrm>
            <a:off x="9544050" y="4219875"/>
            <a:ext cx="1092200" cy="635000"/>
          </a:xfrm>
          <a:custGeom>
            <a:avLst/>
            <a:gdLst>
              <a:gd name="connsiteX0" fmla="*/ 565150 w 1092200"/>
              <a:gd name="connsiteY0" fmla="*/ 0 h 635000"/>
              <a:gd name="connsiteX1" fmla="*/ 0 w 1092200"/>
              <a:gd name="connsiteY1" fmla="*/ 298450 h 635000"/>
              <a:gd name="connsiteX2" fmla="*/ 577850 w 1092200"/>
              <a:gd name="connsiteY2" fmla="*/ 635000 h 635000"/>
              <a:gd name="connsiteX3" fmla="*/ 1092200 w 1092200"/>
              <a:gd name="connsiteY3" fmla="*/ 279400 h 635000"/>
              <a:gd name="connsiteX4" fmla="*/ 565150 w 1092200"/>
              <a:gd name="connsiteY4" fmla="*/ 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2200" h="635000">
                <a:moveTo>
                  <a:pt x="565150" y="0"/>
                </a:moveTo>
                <a:lnTo>
                  <a:pt x="0" y="298450"/>
                </a:lnTo>
                <a:lnTo>
                  <a:pt x="577850" y="635000"/>
                </a:lnTo>
                <a:lnTo>
                  <a:pt x="1092200" y="279400"/>
                </a:lnTo>
                <a:lnTo>
                  <a:pt x="565150" y="0"/>
                </a:lnTo>
                <a:close/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560EEE7-0595-4C04-8021-35DBD83B938A}"/>
              </a:ext>
            </a:extLst>
          </p:cNvPr>
          <p:cNvGrpSpPr/>
          <p:nvPr/>
        </p:nvGrpSpPr>
        <p:grpSpPr>
          <a:xfrm>
            <a:off x="301637" y="2694529"/>
            <a:ext cx="3558544" cy="3571182"/>
            <a:chOff x="-3682" y="2885379"/>
            <a:chExt cx="3558544" cy="357118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FD6F7CD4-7F53-4C38-AD24-2EB876C7E651}"/>
                </a:ext>
              </a:extLst>
            </p:cNvPr>
            <p:cNvGrpSpPr/>
            <p:nvPr/>
          </p:nvGrpSpPr>
          <p:grpSpPr>
            <a:xfrm>
              <a:off x="-3682" y="2885379"/>
              <a:ext cx="3558544" cy="3233191"/>
              <a:chOff x="76200" y="2863979"/>
              <a:chExt cx="3558544" cy="3233191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DFB5AFF-C193-4C10-8EC1-1A36B9A21C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00" y="2863979"/>
                <a:ext cx="3558544" cy="3233191"/>
              </a:xfrm>
              <a:prstGeom prst="rect">
                <a:avLst/>
              </a:prstGeom>
            </p:spPr>
          </p:pic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698798AD-1287-44F2-B42E-892FAB7FB092}"/>
                  </a:ext>
                </a:extLst>
              </p:cNvPr>
              <p:cNvSpPr/>
              <p:nvPr/>
            </p:nvSpPr>
            <p:spPr>
              <a:xfrm>
                <a:off x="1796635" y="3124200"/>
                <a:ext cx="609600" cy="835026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99E51E7-82D6-4A66-AF27-A11A2C618AD1}"/>
                </a:ext>
              </a:extLst>
            </p:cNvPr>
            <p:cNvSpPr txBox="1"/>
            <p:nvPr/>
          </p:nvSpPr>
          <p:spPr>
            <a:xfrm>
              <a:off x="611853" y="6087229"/>
              <a:ext cx="2819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manufacturing</a:t>
              </a:r>
              <a:r>
                <a:rPr lang="de-DE" dirty="0"/>
                <a:t> </a:t>
              </a:r>
              <a:r>
                <a:rPr lang="de-DE" dirty="0" err="1"/>
                <a:t>system</a:t>
              </a:r>
              <a:r>
                <a:rPr lang="de-DE" dirty="0"/>
                <a:t> [3]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143E9819-65A3-4716-843F-4C3A0CADC156}"/>
              </a:ext>
            </a:extLst>
          </p:cNvPr>
          <p:cNvGrpSpPr/>
          <p:nvPr/>
        </p:nvGrpSpPr>
        <p:grpSpPr>
          <a:xfrm>
            <a:off x="4260986" y="1040343"/>
            <a:ext cx="3467616" cy="2900583"/>
            <a:chOff x="4117345" y="3461280"/>
            <a:chExt cx="3467616" cy="290058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3C6125B-51AB-4B14-8AE4-52D1176B1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17345" y="3461280"/>
              <a:ext cx="3269700" cy="2278284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98BA557-2877-42A2-AE1A-E3C78A1DBF5E}"/>
                </a:ext>
              </a:extLst>
            </p:cNvPr>
            <p:cNvSpPr txBox="1"/>
            <p:nvPr/>
          </p:nvSpPr>
          <p:spPr>
            <a:xfrm>
              <a:off x="4117345" y="5715532"/>
              <a:ext cx="34676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/>
                <a:t>visual</a:t>
              </a:r>
              <a:r>
                <a:rPr lang="de-DE" b="1" dirty="0"/>
                <a:t> </a:t>
              </a:r>
              <a:r>
                <a:rPr lang="de-DE" b="1" dirty="0" err="1"/>
                <a:t>inspection</a:t>
              </a:r>
              <a:r>
                <a:rPr lang="de-DE" dirty="0"/>
                <a:t> </a:t>
              </a:r>
              <a:r>
                <a:rPr lang="de-DE" dirty="0" err="1"/>
                <a:t>related</a:t>
              </a:r>
              <a:r>
                <a:rPr lang="de-DE" dirty="0"/>
                <a:t> </a:t>
              </a:r>
              <a:r>
                <a:rPr lang="de-DE" dirty="0" err="1"/>
                <a:t>parts</a:t>
              </a:r>
              <a:r>
                <a:rPr lang="de-DE" dirty="0"/>
                <a:t> </a:t>
              </a:r>
            </a:p>
            <a:p>
              <a:r>
                <a:rPr lang="de-DE" dirty="0" err="1"/>
                <a:t>of</a:t>
              </a:r>
              <a:r>
                <a:rPr lang="de-DE" dirty="0"/>
                <a:t> </a:t>
              </a:r>
              <a:r>
                <a:rPr lang="de-DE" dirty="0" err="1"/>
                <a:t>the</a:t>
              </a:r>
              <a:r>
                <a:rPr lang="de-DE" dirty="0"/>
                <a:t> </a:t>
              </a:r>
              <a:r>
                <a:rPr lang="de-DE" dirty="0" err="1"/>
                <a:t>system</a:t>
              </a:r>
              <a:r>
                <a:rPr lang="de-DE" dirty="0"/>
                <a:t> [3]</a:t>
              </a: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ACD84D-B386-4E68-962C-3DB44F3243EB}"/>
              </a:ext>
            </a:extLst>
          </p:cNvPr>
          <p:cNvCxnSpPr>
            <a:cxnSpLocks/>
            <a:stCxn id="14" idx="0"/>
            <a:endCxn id="7" idx="1"/>
          </p:cNvCxnSpPr>
          <p:nvPr/>
        </p:nvCxnSpPr>
        <p:spPr>
          <a:xfrm flipV="1">
            <a:off x="2326872" y="2179485"/>
            <a:ext cx="1934114" cy="775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DE5B6F3A-4206-4F0C-A2EF-B2F8DC65F90D}"/>
              </a:ext>
            </a:extLst>
          </p:cNvPr>
          <p:cNvSpPr txBox="1"/>
          <p:nvPr/>
        </p:nvSpPr>
        <p:spPr>
          <a:xfrm>
            <a:off x="8855787" y="5927720"/>
            <a:ext cx="228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focus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stent</a:t>
            </a:r>
            <a:r>
              <a:rPr lang="de-DE" dirty="0"/>
              <a:t>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12048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Objective</a:t>
            </a:r>
            <a:r>
              <a:rPr lang="de-DE" dirty="0"/>
              <a:t>: Borders </a:t>
            </a:r>
            <a:r>
              <a:rPr lang="de-DE" dirty="0" err="1"/>
              <a:t>extraction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21157-5AC7-438B-A560-A6E0953F5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2817" y="1198563"/>
            <a:ext cx="5469467" cy="4894262"/>
          </a:xfrm>
        </p:spPr>
        <p:txBody>
          <a:bodyPr/>
          <a:lstStyle/>
          <a:p>
            <a:r>
              <a:rPr lang="de-DE" dirty="0" err="1"/>
              <a:t>I</a:t>
            </a:r>
            <a:r>
              <a:rPr lang="de-DE" altLang="zh-CN" dirty="0" err="1"/>
              <a:t>ssue</a:t>
            </a:r>
            <a:r>
              <a:rPr lang="de-DE" altLang="zh-CN" dirty="0"/>
              <a:t> 1: </a:t>
            </a:r>
            <a:r>
              <a:rPr lang="de-DE" altLang="zh-CN" dirty="0" err="1"/>
              <a:t>the</a:t>
            </a:r>
            <a:r>
              <a:rPr lang="de-DE" altLang="zh-CN" dirty="0"/>
              <a:t> pitch </a:t>
            </a:r>
            <a:r>
              <a:rPr lang="de-DE" altLang="zh-CN" dirty="0" err="1"/>
              <a:t>size</a:t>
            </a:r>
            <a:r>
              <a:rPr lang="de-DE" altLang="zh-CN" dirty="0"/>
              <a:t> </a:t>
            </a:r>
          </a:p>
          <a:p>
            <a:pPr lvl="1"/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zh-CN" altLang="de-DE" dirty="0"/>
              <a:t>“</a:t>
            </a:r>
            <a:r>
              <a:rPr lang="de-DE" dirty="0" err="1"/>
              <a:t>enlarge</a:t>
            </a:r>
            <a:r>
              <a:rPr lang="zh-CN" altLang="de-DE" dirty="0"/>
              <a:t>”</a:t>
            </a:r>
            <a:r>
              <a:rPr lang="de-DE" dirty="0"/>
              <a:t>?</a:t>
            </a:r>
          </a:p>
          <a:p>
            <a:r>
              <a:rPr lang="de-DE" dirty="0" err="1"/>
              <a:t>I</a:t>
            </a:r>
            <a:r>
              <a:rPr lang="de-DE" altLang="zh-CN" dirty="0" err="1"/>
              <a:t>ssue</a:t>
            </a:r>
            <a:r>
              <a:rPr lang="de-DE" altLang="zh-CN" dirty="0"/>
              <a:t> 2: </a:t>
            </a:r>
            <a:r>
              <a:rPr lang="de-DE" altLang="zh-CN" dirty="0" err="1"/>
              <a:t>the</a:t>
            </a:r>
            <a:r>
              <a:rPr lang="de-DE" altLang="zh-CN" dirty="0"/>
              <a:t> </a:t>
            </a:r>
            <a:r>
              <a:rPr lang="de-DE" altLang="zh-CN" dirty="0" err="1"/>
              <a:t>background</a:t>
            </a:r>
            <a:r>
              <a:rPr lang="de-DE" altLang="zh-CN" dirty="0"/>
              <a:t> </a:t>
            </a:r>
            <a:r>
              <a:rPr lang="de-DE" dirty="0" err="1"/>
              <a:t>useless</a:t>
            </a:r>
            <a:endParaRPr lang="de-DE" altLang="zh-CN" dirty="0"/>
          </a:p>
          <a:p>
            <a:pPr lvl="1"/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remove</a:t>
            </a:r>
            <a:r>
              <a:rPr lang="de-DE" dirty="0"/>
              <a:t>?</a:t>
            </a:r>
          </a:p>
          <a:p>
            <a:r>
              <a:rPr lang="de-DE" b="1" dirty="0"/>
              <a:t>Solution</a:t>
            </a:r>
            <a:r>
              <a:rPr lang="de-DE" dirty="0"/>
              <a:t>: </a:t>
            </a:r>
            <a:r>
              <a:rPr lang="de-DE" dirty="0" err="1"/>
              <a:t>borders</a:t>
            </a:r>
            <a:r>
              <a:rPr lang="de-DE" dirty="0"/>
              <a:t> </a:t>
            </a:r>
            <a:r>
              <a:rPr lang="de-DE" dirty="0" err="1"/>
              <a:t>extraction</a:t>
            </a:r>
            <a:r>
              <a:rPr lang="de-DE" dirty="0"/>
              <a:t>!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b="1" dirty="0"/>
              <a:t>Extra</a:t>
            </a:r>
            <a:r>
              <a:rPr lang="de-DE" dirty="0"/>
              <a:t>: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diameter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mandrel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known</a:t>
            </a:r>
            <a:r>
              <a:rPr lang="de-DE" dirty="0"/>
              <a:t> (in </a:t>
            </a:r>
            <a:r>
              <a:rPr lang="de-DE" b="1" dirty="0"/>
              <a:t>mm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borders</a:t>
            </a:r>
            <a:endParaRPr lang="de-DE" dirty="0"/>
          </a:p>
          <a:p>
            <a:pPr lvl="1"/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mapping</a:t>
            </a:r>
            <a:r>
              <a:rPr lang="de-DE" dirty="0"/>
              <a:t> </a:t>
            </a:r>
            <a:r>
              <a:rPr lang="de-DE" dirty="0" err="1"/>
              <a:t>relations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 (in </a:t>
            </a:r>
            <a:r>
              <a:rPr lang="de-DE" b="1" dirty="0" err="1"/>
              <a:t>pixel</a:t>
            </a:r>
            <a:r>
              <a:rPr lang="de-DE" dirty="0"/>
              <a:t>) and human </a:t>
            </a:r>
            <a:r>
              <a:rPr lang="de-DE" dirty="0" err="1"/>
              <a:t>perception</a:t>
            </a:r>
            <a:r>
              <a:rPr lang="de-DE" dirty="0"/>
              <a:t> (in </a:t>
            </a:r>
            <a:r>
              <a:rPr lang="de-DE" b="1" dirty="0"/>
              <a:t>mm</a:t>
            </a:r>
            <a:r>
              <a:rPr lang="de-DE" dirty="0"/>
              <a:t>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695039A-5296-45A5-B35E-861E4BF02E84}"/>
              </a:ext>
            </a:extLst>
          </p:cNvPr>
          <p:cNvGrpSpPr/>
          <p:nvPr/>
        </p:nvGrpSpPr>
        <p:grpSpPr>
          <a:xfrm>
            <a:off x="6858000" y="1845133"/>
            <a:ext cx="4386425" cy="2952445"/>
            <a:chOff x="7805575" y="3124200"/>
            <a:chExt cx="4386425" cy="295244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4BDEEDB-A9DB-47E9-843D-0B876B359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05575" y="3124200"/>
              <a:ext cx="4386425" cy="2952445"/>
            </a:xfrm>
            <a:prstGeom prst="rect">
              <a:avLst/>
            </a:prstGeom>
          </p:spPr>
        </p:pic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4D8D9E2-504B-4EB9-8E7D-598BE3611287}"/>
                </a:ext>
              </a:extLst>
            </p:cNvPr>
            <p:cNvSpPr/>
            <p:nvPr/>
          </p:nvSpPr>
          <p:spPr>
            <a:xfrm>
              <a:off x="9544050" y="4368800"/>
              <a:ext cx="1092200" cy="635000"/>
            </a:xfrm>
            <a:custGeom>
              <a:avLst/>
              <a:gdLst>
                <a:gd name="connsiteX0" fmla="*/ 565150 w 1092200"/>
                <a:gd name="connsiteY0" fmla="*/ 0 h 635000"/>
                <a:gd name="connsiteX1" fmla="*/ 0 w 1092200"/>
                <a:gd name="connsiteY1" fmla="*/ 298450 h 635000"/>
                <a:gd name="connsiteX2" fmla="*/ 577850 w 1092200"/>
                <a:gd name="connsiteY2" fmla="*/ 635000 h 635000"/>
                <a:gd name="connsiteX3" fmla="*/ 1092200 w 1092200"/>
                <a:gd name="connsiteY3" fmla="*/ 279400 h 635000"/>
                <a:gd name="connsiteX4" fmla="*/ 565150 w 1092200"/>
                <a:gd name="connsiteY4" fmla="*/ 0 h 6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2200" h="635000">
                  <a:moveTo>
                    <a:pt x="565150" y="0"/>
                  </a:moveTo>
                  <a:lnTo>
                    <a:pt x="0" y="298450"/>
                  </a:lnTo>
                  <a:lnTo>
                    <a:pt x="577850" y="635000"/>
                  </a:lnTo>
                  <a:lnTo>
                    <a:pt x="1092200" y="279400"/>
                  </a:lnTo>
                  <a:lnTo>
                    <a:pt x="565150" y="0"/>
                  </a:lnTo>
                  <a:close/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DCF18EB-9872-4E02-8C34-E5A5AA664F15}"/>
              </a:ext>
            </a:extLst>
          </p:cNvPr>
          <p:cNvCxnSpPr>
            <a:cxnSpLocks/>
          </p:cNvCxnSpPr>
          <p:nvPr/>
        </p:nvCxnSpPr>
        <p:spPr>
          <a:xfrm>
            <a:off x="7924800" y="1600200"/>
            <a:ext cx="0" cy="3657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FFE7B54-8D29-44D3-8149-76A25B5F484E}"/>
              </a:ext>
            </a:extLst>
          </p:cNvPr>
          <p:cNvCxnSpPr>
            <a:cxnSpLocks/>
          </p:cNvCxnSpPr>
          <p:nvPr/>
        </p:nvCxnSpPr>
        <p:spPr>
          <a:xfrm>
            <a:off x="9982200" y="1600200"/>
            <a:ext cx="0" cy="3657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1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 Concept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21157-5AC7-438B-A560-A6E0953F563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de-DE" b="1" dirty="0"/>
                  <a:t>Assumption</a:t>
                </a:r>
                <a:r>
                  <a:rPr lang="de-DE" dirty="0"/>
                  <a:t>: </a:t>
                </a:r>
              </a:p>
              <a:p>
                <a:pPr lvl="1"/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border</a:t>
                </a:r>
                <a:r>
                  <a:rPr lang="de-DE" dirty="0"/>
                  <a:t> </a:t>
                </a:r>
                <a:r>
                  <a:rPr lang="de-DE" dirty="0" err="1"/>
                  <a:t>lines</a:t>
                </a:r>
                <a:r>
                  <a:rPr lang="de-DE" dirty="0"/>
                  <a:t> </a:t>
                </a:r>
                <a:r>
                  <a:rPr lang="de-DE" dirty="0" err="1"/>
                  <a:t>are</a:t>
                </a:r>
                <a:r>
                  <a:rPr lang="de-DE" dirty="0"/>
                  <a:t> </a:t>
                </a:r>
                <a:r>
                  <a:rPr lang="de-DE" dirty="0" err="1"/>
                  <a:t>vertical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x-</a:t>
                </a:r>
                <a:r>
                  <a:rPr lang="de-DE" dirty="0" err="1"/>
                  <a:t>axis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image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r>
                  <a:rPr lang="de-DE" dirty="0"/>
                  <a:t>Input: RGB </a:t>
                </a:r>
                <a:r>
                  <a:rPr lang="de-DE" dirty="0" err="1"/>
                  <a:t>image</a:t>
                </a:r>
                <a:endParaRPr lang="de-DE" dirty="0"/>
              </a:p>
              <a:p>
                <a:r>
                  <a:rPr lang="de-DE" dirty="0"/>
                  <a:t>Output: </a:t>
                </a:r>
                <a:r>
                  <a:rPr lang="de-DE" dirty="0" err="1"/>
                  <a:t>two</a:t>
                </a:r>
                <a:r>
                  <a:rPr lang="de-DE" dirty="0"/>
                  <a:t> </a:t>
                </a:r>
                <a:r>
                  <a:rPr lang="de-DE" dirty="0" err="1"/>
                  <a:t>border</a:t>
                </a:r>
                <a:r>
                  <a:rPr lang="de-DE" dirty="0"/>
                  <a:t> </a:t>
                </a:r>
                <a:r>
                  <a:rPr lang="de-DE" dirty="0" err="1"/>
                  <a:t>lines</a:t>
                </a: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r>
                  <a:rPr lang="de-DE" dirty="0" err="1"/>
                  <a:t>Metrics</a:t>
                </a:r>
                <a:r>
                  <a:rPr lang="de-DE" dirty="0"/>
                  <a:t>:</a:t>
                </a:r>
              </a:p>
              <a:p>
                <a:pPr lvl="1"/>
                <a:r>
                  <a:rPr lang="de-DE" dirty="0"/>
                  <a:t>1. RSE (root </a:t>
                </a:r>
                <a:r>
                  <a:rPr lang="de-DE" dirty="0" err="1"/>
                  <a:t>square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):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de-DE" dirty="0"/>
              </a:p>
              <a:p>
                <a:pPr lvl="1"/>
                <a:r>
                  <a:rPr lang="de-DE" dirty="0"/>
                  <a:t>2. </a:t>
                </a:r>
                <a:r>
                  <a:rPr lang="de-DE" dirty="0" err="1"/>
                  <a:t>Execution</a:t>
                </a:r>
                <a:r>
                  <a:rPr lang="de-DE" dirty="0"/>
                  <a:t> time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21157-5AC7-438B-A560-A6E0953F56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11" t="-187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9659E8-3A03-4086-B68D-7221E75DD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469" y="929993"/>
            <a:ext cx="6096000" cy="419235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514001-A1E8-4E5F-83F9-C66088D9EAAF}"/>
              </a:ext>
            </a:extLst>
          </p:cNvPr>
          <p:cNvCxnSpPr>
            <a:cxnSpLocks/>
          </p:cNvCxnSpPr>
          <p:nvPr/>
        </p:nvCxnSpPr>
        <p:spPr>
          <a:xfrm>
            <a:off x="7223760" y="895350"/>
            <a:ext cx="0" cy="43819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F4F0C0E-F8D2-49D0-AD4F-9408C056F484}"/>
              </a:ext>
            </a:extLst>
          </p:cNvPr>
          <p:cNvCxnSpPr>
            <a:cxnSpLocks/>
          </p:cNvCxnSpPr>
          <p:nvPr/>
        </p:nvCxnSpPr>
        <p:spPr>
          <a:xfrm>
            <a:off x="10896600" y="895350"/>
            <a:ext cx="0" cy="43819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842767F-092E-4764-916D-F1CFA5F7BB8C}"/>
              </a:ext>
            </a:extLst>
          </p:cNvPr>
          <p:cNvCxnSpPr>
            <a:cxnSpLocks/>
          </p:cNvCxnSpPr>
          <p:nvPr/>
        </p:nvCxnSpPr>
        <p:spPr>
          <a:xfrm>
            <a:off x="7010400" y="895350"/>
            <a:ext cx="0" cy="438198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0DE23DE-CD16-4F21-B517-AF0B48341C73}"/>
              </a:ext>
            </a:extLst>
          </p:cNvPr>
          <p:cNvCxnSpPr>
            <a:cxnSpLocks/>
          </p:cNvCxnSpPr>
          <p:nvPr/>
        </p:nvCxnSpPr>
        <p:spPr>
          <a:xfrm>
            <a:off x="11201400" y="895350"/>
            <a:ext cx="0" cy="438198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CF2A664-C6CA-41D4-803F-AB9930E2D78E}"/>
              </a:ext>
            </a:extLst>
          </p:cNvPr>
          <p:cNvSpPr txBox="1"/>
          <p:nvPr/>
        </p:nvSpPr>
        <p:spPr>
          <a:xfrm>
            <a:off x="6865629" y="523886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/>
              <a:t>d1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E31638-E617-4298-9643-5D921A209D13}"/>
              </a:ext>
            </a:extLst>
          </p:cNvPr>
          <p:cNvSpPr txBox="1"/>
          <p:nvPr/>
        </p:nvSpPr>
        <p:spPr>
          <a:xfrm>
            <a:off x="10836454" y="5257800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/>
              <a:t>d2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7B63A37-49C5-4627-AE32-BAA6532BF878}"/>
              </a:ext>
            </a:extLst>
          </p:cNvPr>
          <p:cNvGrpSpPr/>
          <p:nvPr/>
        </p:nvGrpSpPr>
        <p:grpSpPr>
          <a:xfrm>
            <a:off x="5794663" y="636533"/>
            <a:ext cx="2736273" cy="1105394"/>
            <a:chOff x="7784869" y="5419230"/>
            <a:chExt cx="2736273" cy="1105394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D7108D49-60F2-49CB-9E04-0F2C5A0AE65E}"/>
                </a:ext>
              </a:extLst>
            </p:cNvPr>
            <p:cNvGrpSpPr/>
            <p:nvPr/>
          </p:nvGrpSpPr>
          <p:grpSpPr>
            <a:xfrm>
              <a:off x="7784869" y="5475403"/>
              <a:ext cx="2736273" cy="1035607"/>
              <a:chOff x="7848600" y="5627132"/>
              <a:chExt cx="2743200" cy="1035607"/>
            </a:xfrm>
          </p:grpSpPr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2A150C64-B999-47A1-BE45-95D0DEC805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48600" y="5627132"/>
                <a:ext cx="274320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0A02977E-F66E-41D1-8A24-E9898682E2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48600" y="5627132"/>
                <a:ext cx="0" cy="103560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54932D3-B452-45A2-B995-4A00BF808B5C}"/>
                </a:ext>
              </a:extLst>
            </p:cNvPr>
            <p:cNvSpPr txBox="1"/>
            <p:nvPr/>
          </p:nvSpPr>
          <p:spPr>
            <a:xfrm>
              <a:off x="10221060" y="541923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x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E507B26-5D40-4806-856B-73A171A7CF6B}"/>
                </a:ext>
              </a:extLst>
            </p:cNvPr>
            <p:cNvSpPr txBox="1"/>
            <p:nvPr/>
          </p:nvSpPr>
          <p:spPr>
            <a:xfrm>
              <a:off x="7790411" y="615529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altLang="zh-CN" dirty="0"/>
                <a:t>y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76252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6E666E-6613-40FC-ADD3-750931306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706" y="80844"/>
            <a:ext cx="4227155" cy="64119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016B98-B810-4998-A600-57559A23C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Concept: </a:t>
            </a:r>
            <a:r>
              <a:rPr lang="de-DE" dirty="0" err="1"/>
              <a:t>diagram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360B9-70BC-405A-9B8A-35673B75D0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018092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16B98-B810-4998-A600-57559A23C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 Methods: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57080-2543-4CEF-9970-A65028FE40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2817" y="1198563"/>
            <a:ext cx="7630583" cy="4894262"/>
          </a:xfrm>
        </p:spPr>
        <p:txBody>
          <a:bodyPr/>
          <a:lstStyle/>
          <a:p>
            <a:r>
              <a:rPr lang="de-DE" dirty="0"/>
              <a:t>Original Image (RGB): </a:t>
            </a:r>
          </a:p>
          <a:p>
            <a:pPr lvl="1"/>
            <a:r>
              <a:rPr lang="de-DE" dirty="0" err="1"/>
              <a:t>size</a:t>
            </a:r>
            <a:r>
              <a:rPr lang="de-DE" dirty="0"/>
              <a:t>: 2064*3088*3 ( &gt; 5 MB )  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The </a:t>
            </a:r>
            <a:r>
              <a:rPr lang="de-DE" dirty="0" err="1"/>
              <a:t>labels</a:t>
            </a:r>
            <a:r>
              <a:rPr lang="de-DE" dirty="0"/>
              <a:t>: </a:t>
            </a:r>
          </a:p>
          <a:p>
            <a:pPr lvl="1"/>
            <a:r>
              <a:rPr lang="de-DE" b="1" dirty="0" err="1"/>
              <a:t>two</a:t>
            </a:r>
            <a:r>
              <a:rPr lang="de-DE" b="1" dirty="0"/>
              <a:t> </a:t>
            </a:r>
            <a:r>
              <a:rPr lang="de-DE" b="1" dirty="0" err="1"/>
              <a:t>border</a:t>
            </a:r>
            <a:r>
              <a:rPr lang="de-DE" b="1" dirty="0"/>
              <a:t> </a:t>
            </a:r>
            <a:r>
              <a:rPr lang="de-DE" b="1" dirty="0" err="1"/>
              <a:t>lines</a:t>
            </a:r>
            <a:r>
              <a:rPr lang="de-DE" b="1" dirty="0"/>
              <a:t> </a:t>
            </a:r>
            <a:r>
              <a:rPr lang="de-DE" dirty="0" err="1"/>
              <a:t>vertical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x-</a:t>
            </a:r>
            <a:r>
              <a:rPr lang="de-DE" dirty="0" err="1"/>
              <a:t>axis</a:t>
            </a:r>
            <a:endParaRPr lang="de-DE" dirty="0"/>
          </a:p>
          <a:p>
            <a:pPr lvl="1"/>
            <a:r>
              <a:rPr lang="de-DE" dirty="0" err="1"/>
              <a:t>format</a:t>
            </a:r>
            <a:r>
              <a:rPr lang="de-DE" dirty="0"/>
              <a:t>: [</a:t>
            </a:r>
            <a:r>
              <a:rPr lang="de-DE" dirty="0" err="1"/>
              <a:t>x_left_border</a:t>
            </a:r>
            <a:r>
              <a:rPr lang="de-DE" dirty="0"/>
              <a:t>, </a:t>
            </a:r>
            <a:r>
              <a:rPr lang="de-DE" dirty="0" err="1"/>
              <a:t>x_right_border</a:t>
            </a:r>
            <a:r>
              <a:rPr lang="de-DE" dirty="0"/>
              <a:t>]</a:t>
            </a:r>
          </a:p>
          <a:p>
            <a:endParaRPr lang="de-DE" dirty="0"/>
          </a:p>
          <a:p>
            <a:r>
              <a:rPr lang="de-DE" dirty="0"/>
              <a:t>D</a:t>
            </a:r>
            <a:r>
              <a:rPr lang="de-DE" altLang="zh-CN" dirty="0"/>
              <a:t>ataset </a:t>
            </a:r>
            <a:r>
              <a:rPr lang="de-DE" altLang="zh-CN" dirty="0" err="1"/>
              <a:t>splitting</a:t>
            </a:r>
            <a:r>
              <a:rPr lang="de-DE" altLang="zh-CN" dirty="0"/>
              <a:t>: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360B9-70BC-405A-9B8A-35673B75D0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1 Some images are truncated when being read</a:t>
            </a:r>
            <a:endParaRPr lang="de-DE" altLang="de-DE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E550712-4FFC-4D6A-A45E-856BFF7D6E59}"/>
              </a:ext>
            </a:extLst>
          </p:cNvPr>
          <p:cNvGrpSpPr/>
          <p:nvPr/>
        </p:nvGrpSpPr>
        <p:grpSpPr>
          <a:xfrm>
            <a:off x="7315200" y="990600"/>
            <a:ext cx="3744383" cy="3148806"/>
            <a:chOff x="6108469" y="895350"/>
            <a:chExt cx="6096000" cy="438198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FDD74B3-08D6-44DD-BD68-A01707D4E1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8469" y="929993"/>
              <a:ext cx="6096000" cy="4192356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46E2738-A021-456E-96F4-97A99B229359}"/>
                </a:ext>
              </a:extLst>
            </p:cNvPr>
            <p:cNvCxnSpPr>
              <a:cxnSpLocks/>
            </p:cNvCxnSpPr>
            <p:nvPr/>
          </p:nvCxnSpPr>
          <p:spPr>
            <a:xfrm>
              <a:off x="7223760" y="895350"/>
              <a:ext cx="0" cy="43819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6BB81CB-C4CC-4697-8857-1259A907294D}"/>
                </a:ext>
              </a:extLst>
            </p:cNvPr>
            <p:cNvCxnSpPr>
              <a:cxnSpLocks/>
            </p:cNvCxnSpPr>
            <p:nvPr/>
          </p:nvCxnSpPr>
          <p:spPr>
            <a:xfrm>
              <a:off x="10896600" y="895350"/>
              <a:ext cx="0" cy="438198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26F6ED9-0750-40E3-8FC3-E712F7DBC6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7736566"/>
              </p:ext>
            </p:extLst>
          </p:nvPr>
        </p:nvGraphicFramePr>
        <p:xfrm>
          <a:off x="838200" y="4754880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87457251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1324642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3263055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626465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967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5529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405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Usable</a:t>
                      </a:r>
                      <a:r>
                        <a:rPr lang="de-DE" baseline="30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4881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1085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261654"/>
                  </a:ext>
                </a:extLst>
              </a:tr>
            </a:tbl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4F2F6F90-ECC8-42ED-9240-B7028F2754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5550311"/>
              </p:ext>
            </p:extLst>
          </p:nvPr>
        </p:nvGraphicFramePr>
        <p:xfrm>
          <a:off x="9281583" y="4419600"/>
          <a:ext cx="2753782" cy="190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62844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7BE2433-F52D-4056-8D1C-8D3C20950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1198563"/>
            <a:ext cx="4745568" cy="4343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016B98-B810-4998-A600-57559A23C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Method: classic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process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57080-2543-4CEF-9970-A65028FE40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2817" y="1198563"/>
            <a:ext cx="7097183" cy="4894262"/>
          </a:xfrm>
        </p:spPr>
        <p:txBody>
          <a:bodyPr/>
          <a:lstStyle/>
          <a:p>
            <a:r>
              <a:rPr lang="de-DE" b="1" dirty="0" err="1"/>
              <a:t>Step</a:t>
            </a:r>
            <a:r>
              <a:rPr lang="de-DE" b="1" dirty="0"/>
              <a:t> 1</a:t>
            </a:r>
            <a:r>
              <a:rPr lang="de-DE" dirty="0"/>
              <a:t>. </a:t>
            </a:r>
            <a:r>
              <a:rPr lang="de-DE" dirty="0" err="1"/>
              <a:t>edge</a:t>
            </a:r>
            <a:r>
              <a:rPr lang="de-DE" dirty="0"/>
              <a:t> </a:t>
            </a:r>
            <a:r>
              <a:rPr lang="de-DE" dirty="0" err="1"/>
              <a:t>detector</a:t>
            </a:r>
            <a:endParaRPr lang="de-DE" dirty="0"/>
          </a:p>
          <a:p>
            <a:pPr lvl="1"/>
            <a:r>
              <a:rPr lang="de-DE" dirty="0" err="1"/>
              <a:t>Bottom-up</a:t>
            </a:r>
            <a:r>
              <a:rPr lang="de-DE" dirty="0"/>
              <a:t> </a:t>
            </a:r>
            <a:r>
              <a:rPr lang="de-DE" dirty="0" err="1"/>
              <a:t>approachs</a:t>
            </a:r>
            <a:r>
              <a:rPr lang="de-DE" dirty="0"/>
              <a:t>: </a:t>
            </a:r>
          </a:p>
          <a:p>
            <a:pPr lvl="2"/>
            <a:r>
              <a:rPr lang="de-DE" sz="1800" dirty="0"/>
              <a:t>LSD (2010): still </a:t>
            </a:r>
            <a:r>
              <a:rPr lang="de-DE" sz="1800" dirty="0" err="1"/>
              <a:t>typical</a:t>
            </a:r>
            <a:r>
              <a:rPr lang="de-DE" sz="1800" dirty="0"/>
              <a:t> </a:t>
            </a:r>
            <a:r>
              <a:rPr lang="de-DE" sz="1800" dirty="0" err="1"/>
              <a:t>even</a:t>
            </a:r>
            <a:r>
              <a:rPr lang="de-DE" sz="1800" dirty="0"/>
              <a:t> </a:t>
            </a:r>
            <a:r>
              <a:rPr lang="de-DE" sz="1800" dirty="0" err="1"/>
              <a:t>now</a:t>
            </a:r>
            <a:endParaRPr lang="de-DE" sz="1800" dirty="0"/>
          </a:p>
          <a:p>
            <a:pPr lvl="2"/>
            <a:r>
              <a:rPr lang="de-DE" sz="1800" dirty="0" err="1"/>
              <a:t>EDLines</a:t>
            </a:r>
            <a:r>
              <a:rPr lang="de-DE" sz="1800" dirty="0"/>
              <a:t> (2011): 10 </a:t>
            </a:r>
            <a:r>
              <a:rPr lang="de-DE" sz="1800" dirty="0" err="1"/>
              <a:t>times</a:t>
            </a:r>
            <a:r>
              <a:rPr lang="de-DE" sz="1800" dirty="0"/>
              <a:t> </a:t>
            </a:r>
            <a:r>
              <a:rPr lang="de-DE" sz="1800" dirty="0" err="1"/>
              <a:t>faster</a:t>
            </a:r>
            <a:r>
              <a:rPr lang="de-DE" sz="1800" dirty="0"/>
              <a:t> </a:t>
            </a:r>
            <a:r>
              <a:rPr lang="de-DE" sz="1800" dirty="0" err="1"/>
              <a:t>than</a:t>
            </a:r>
            <a:r>
              <a:rPr lang="de-DE" sz="1800" dirty="0"/>
              <a:t> LSD</a:t>
            </a:r>
          </a:p>
          <a:p>
            <a:pPr lvl="2"/>
            <a:r>
              <a:rPr lang="de-DE" sz="1800" dirty="0" err="1"/>
              <a:t>Canny</a:t>
            </a:r>
            <a:r>
              <a:rPr lang="de-DE" sz="1800" b="1" dirty="0" err="1"/>
              <a:t>PF</a:t>
            </a:r>
            <a:r>
              <a:rPr lang="de-DE" sz="1800" dirty="0"/>
              <a:t> (2015): </a:t>
            </a:r>
            <a:r>
              <a:rPr lang="de-DE" sz="1800" dirty="0" err="1"/>
              <a:t>parameter</a:t>
            </a:r>
            <a:r>
              <a:rPr lang="de-DE" sz="1800" dirty="0"/>
              <a:t> </a:t>
            </a:r>
            <a:r>
              <a:rPr lang="de-DE" sz="1800" dirty="0" err="1"/>
              <a:t>free</a:t>
            </a:r>
            <a:endParaRPr lang="de-DE" sz="1800" dirty="0"/>
          </a:p>
          <a:p>
            <a:pPr lvl="1"/>
            <a:r>
              <a:rPr lang="de-DE" dirty="0"/>
              <a:t>Top-down </a:t>
            </a:r>
            <a:r>
              <a:rPr lang="de-DE" dirty="0" err="1"/>
              <a:t>approachs</a:t>
            </a:r>
            <a:r>
              <a:rPr lang="de-DE" dirty="0"/>
              <a:t>: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hough</a:t>
            </a:r>
            <a:r>
              <a:rPr lang="de-DE" dirty="0"/>
              <a:t> </a:t>
            </a:r>
            <a:r>
              <a:rPr lang="de-DE" dirty="0" err="1"/>
              <a:t>transformation</a:t>
            </a:r>
            <a:endParaRPr lang="de-DE" dirty="0"/>
          </a:p>
          <a:p>
            <a:pPr lvl="2"/>
            <a:r>
              <a:rPr lang="de-DE" sz="1800" dirty="0"/>
              <a:t>MCMLSD (CVPR 2017)</a:t>
            </a:r>
          </a:p>
          <a:p>
            <a:endParaRPr lang="de-DE" b="1" dirty="0"/>
          </a:p>
          <a:p>
            <a:r>
              <a:rPr lang="de-DE" b="1" dirty="0" err="1"/>
              <a:t>Step</a:t>
            </a:r>
            <a:r>
              <a:rPr lang="de-DE" b="1" dirty="0"/>
              <a:t> 2</a:t>
            </a:r>
            <a:r>
              <a:rPr lang="de-DE" dirty="0"/>
              <a:t>. valid </a:t>
            </a:r>
            <a:r>
              <a:rPr lang="de-DE" dirty="0" err="1"/>
              <a:t>edge</a:t>
            </a:r>
            <a:r>
              <a:rPr lang="de-DE" dirty="0"/>
              <a:t> </a:t>
            </a:r>
            <a:r>
              <a:rPr lang="de-DE" dirty="0" err="1"/>
              <a:t>extractor</a:t>
            </a:r>
            <a:endParaRPr lang="de-DE" dirty="0"/>
          </a:p>
          <a:p>
            <a:pPr lvl="1"/>
            <a:r>
              <a:rPr lang="de-DE" dirty="0" err="1"/>
              <a:t>filter</a:t>
            </a:r>
            <a:r>
              <a:rPr lang="de-DE" dirty="0"/>
              <a:t>: </a:t>
            </a:r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window</a:t>
            </a:r>
            <a:endParaRPr lang="de-DE" dirty="0"/>
          </a:p>
          <a:p>
            <a:endParaRPr lang="de-DE" b="1" dirty="0"/>
          </a:p>
          <a:p>
            <a:r>
              <a:rPr lang="de-DE" b="1" dirty="0" err="1"/>
              <a:t>Step</a:t>
            </a:r>
            <a:r>
              <a:rPr lang="de-DE" b="1" dirty="0"/>
              <a:t> 3</a:t>
            </a:r>
            <a:r>
              <a:rPr lang="de-DE" dirty="0"/>
              <a:t>.</a:t>
            </a:r>
            <a:r>
              <a:rPr lang="zh-CN" altLang="de-DE" dirty="0"/>
              <a:t> </a:t>
            </a:r>
            <a:r>
              <a:rPr lang="de-DE" altLang="zh-CN" dirty="0" err="1"/>
              <a:t>border</a:t>
            </a:r>
            <a:r>
              <a:rPr lang="zh-CN" altLang="de-DE" dirty="0"/>
              <a:t> </a:t>
            </a:r>
            <a:r>
              <a:rPr lang="de-DE" altLang="zh-CN" dirty="0" err="1"/>
              <a:t>line</a:t>
            </a:r>
            <a:r>
              <a:rPr lang="zh-CN" altLang="de-DE" dirty="0"/>
              <a:t> </a:t>
            </a:r>
            <a:r>
              <a:rPr lang="de-DE" altLang="zh-CN" dirty="0" err="1"/>
              <a:t>generator</a:t>
            </a:r>
            <a:endParaRPr lang="de-DE" altLang="zh-CN" dirty="0"/>
          </a:p>
          <a:p>
            <a:pPr lvl="1"/>
            <a:r>
              <a:rPr lang="de-DE" dirty="0"/>
              <a:t>least </a:t>
            </a:r>
            <a:r>
              <a:rPr lang="de-DE" dirty="0" err="1"/>
              <a:t>square</a:t>
            </a:r>
            <a:r>
              <a:rPr lang="de-DE" dirty="0"/>
              <a:t>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360B9-70BC-405A-9B8A-35673B75D0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8A881D-8918-4D1D-9A23-0A6AF92EE14D}"/>
              </a:ext>
            </a:extLst>
          </p:cNvPr>
          <p:cNvSpPr/>
          <p:nvPr/>
        </p:nvSpPr>
        <p:spPr>
          <a:xfrm>
            <a:off x="7391400" y="1198563"/>
            <a:ext cx="228600" cy="43434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6BBB8E-A40B-454A-9683-416F55AECA25}"/>
              </a:ext>
            </a:extLst>
          </p:cNvPr>
          <p:cNvGrpSpPr/>
          <p:nvPr/>
        </p:nvGrpSpPr>
        <p:grpSpPr>
          <a:xfrm>
            <a:off x="7620000" y="1192213"/>
            <a:ext cx="4049183" cy="4356100"/>
            <a:chOff x="7620000" y="1192213"/>
            <a:chExt cx="4049183" cy="43561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9D3C0AB-EED4-4D5B-AACC-4FB9618AB094}"/>
                </a:ext>
              </a:extLst>
            </p:cNvPr>
            <p:cNvSpPr/>
            <p:nvPr/>
          </p:nvSpPr>
          <p:spPr>
            <a:xfrm>
              <a:off x="7620000" y="1198563"/>
              <a:ext cx="228600" cy="43434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E14DBFE-0F46-482A-B604-BF7EAECC798C}"/>
                </a:ext>
              </a:extLst>
            </p:cNvPr>
            <p:cNvSpPr/>
            <p:nvPr/>
          </p:nvSpPr>
          <p:spPr>
            <a:xfrm>
              <a:off x="11440583" y="1192213"/>
              <a:ext cx="228600" cy="43434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97E8D76-C170-46C5-AA70-A67C70080456}"/>
                </a:ext>
              </a:extLst>
            </p:cNvPr>
            <p:cNvSpPr/>
            <p:nvPr/>
          </p:nvSpPr>
          <p:spPr>
            <a:xfrm>
              <a:off x="9764184" y="1204913"/>
              <a:ext cx="228600" cy="4343400"/>
            </a:xfrm>
            <a:prstGeom prst="rect">
              <a:avLst/>
            </a:prstGeom>
            <a:noFill/>
            <a:ln w="1905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608187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4.81481E-6 L 0.36563 4.81481E-6 " pathEditMode="relative" rAng="0" ptsTypes="AA">
                                      <p:cBhvr>
                                        <p:cTn id="47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81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6"/>
                                            </p:cond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theme/theme1.xml><?xml version="1.0" encoding="utf-8"?>
<a:theme xmlns:a="http://schemas.openxmlformats.org/drawingml/2006/main" name="ITIV_0010-DAMA-Vortrag_englisch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009682"/>
      </a:accent1>
      <a:accent2>
        <a:srgbClr val="4664AA"/>
      </a:accent2>
      <a:accent3>
        <a:srgbClr val="FFFFFF"/>
      </a:accent3>
      <a:accent4>
        <a:srgbClr val="000000"/>
      </a:accent4>
      <a:accent5>
        <a:srgbClr val="AAC9C1"/>
      </a:accent5>
      <a:accent6>
        <a:srgbClr val="3F5A9A"/>
      </a:accent6>
      <a:hlink>
        <a:srgbClr val="808080"/>
      </a:hlink>
      <a:folHlink>
        <a:srgbClr val="7D92C3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D9D9D9"/>
        </a:lt2>
        <a:accent1>
          <a:srgbClr val="009682"/>
        </a:accent1>
        <a:accent2>
          <a:srgbClr val="4664AA"/>
        </a:accent2>
        <a:accent3>
          <a:srgbClr val="FFFFFF"/>
        </a:accent3>
        <a:accent4>
          <a:srgbClr val="000000"/>
        </a:accent4>
        <a:accent5>
          <a:srgbClr val="AAC9C1"/>
        </a:accent5>
        <a:accent6>
          <a:srgbClr val="3F5A9A"/>
        </a:accent6>
        <a:hlink>
          <a:srgbClr val="808080"/>
        </a:hlink>
        <a:folHlink>
          <a:srgbClr val="7D92C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TIV_0010-DAMA-Vortrag_englisch_Breitbild.potx" id="{69AE4C87-9324-48F3-A6DD-EC9296F47E79}" vid="{40540B2A-328D-47C3-9BB5-2F665B4696FC}"/>
    </a:ext>
  </a:ext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10206C88E23B8478CE1EA3A225D2C48" ma:contentTypeVersion="0" ma:contentTypeDescription="Ein neues Dokument erstellen." ma:contentTypeScope="" ma:versionID="34c288937a7c6faab96e3b1d5018c52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4f5dc90cf06628c3b90945c8266c24d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34D649-582C-48B7-A588-4682D38416F1}">
  <ds:schemaRefs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ACE80BAF-07C9-478C-8FB8-61ABB082D7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55CBD46-DD35-4362-8898-88F64749B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ITIV_0010-DAMA-Vortrag_englisch_Breitbild</Template>
  <TotalTime>0</TotalTime>
  <Words>772</Words>
  <Application>Microsoft Office PowerPoint</Application>
  <PresentationFormat>Widescreen</PresentationFormat>
  <Paragraphs>143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Cambria Math</vt:lpstr>
      <vt:lpstr>ITIV_0010-DAMA-Vortrag_englisch</vt:lpstr>
      <vt:lpstr>Master Thesis</vt:lpstr>
      <vt:lpstr>Structure</vt:lpstr>
      <vt:lpstr>1 Motivation and Objective</vt:lpstr>
      <vt:lpstr>Motivation: Stent4Tomorrow</vt:lpstr>
      <vt:lpstr>Objective: Borders extraction</vt:lpstr>
      <vt:lpstr>2 Concept</vt:lpstr>
      <vt:lpstr>Concept: diagram</vt:lpstr>
      <vt:lpstr>3 Methods: Dataset</vt:lpstr>
      <vt:lpstr>Method: classic image process</vt:lpstr>
      <vt:lpstr>PowerPoint Presentation</vt:lpstr>
      <vt:lpstr>PowerPoint Presentation</vt:lpstr>
      <vt:lpstr>Appendix - Reference</vt:lpstr>
      <vt:lpstr>Masterfolie  (über: Ansicht – Master – Folienmaster)</vt:lpstr>
      <vt:lpstr>Folientitel: Arial 24pt fett 2-zeilig: Arial 20pt fett</vt:lpstr>
      <vt:lpstr>Generelle Hinweise</vt:lpstr>
      <vt:lpstr>Tipps zur Verwendung von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 Thesis</dc:title>
  <dc:creator>Dai, Dinggen</dc:creator>
  <cp:lastModifiedBy>Dai, Dinggen</cp:lastModifiedBy>
  <cp:revision>72</cp:revision>
  <dcterms:created xsi:type="dcterms:W3CDTF">2022-10-27T19:25:58Z</dcterms:created>
  <dcterms:modified xsi:type="dcterms:W3CDTF">2022-10-28T00:49:14Z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0x010100210206C88E23B8478CE1EA3A225D2C48</vt:lpwstr>
  </property>
</Properties>
</file>

<file path=docProps/thumbnail.jpeg>
</file>